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58" r:id="rId3"/>
    <p:sldId id="260" r:id="rId4"/>
    <p:sldId id="257"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00" autoAdjust="0"/>
    <p:restoredTop sz="94660"/>
  </p:normalViewPr>
  <p:slideViewPr>
    <p:cSldViewPr snapToGrid="0" showGuides="1">
      <p:cViewPr varScale="1">
        <p:scale>
          <a:sx n="55" d="100"/>
          <a:sy n="55" d="100"/>
        </p:scale>
        <p:origin x="614" y="48"/>
      </p:cViewPr>
      <p:guideLst>
        <p:guide orient="horz" pos="2160"/>
        <p:guide pos="3840"/>
      </p:guideLst>
    </p:cSldViewPr>
  </p:slideViewPr>
  <p:notesTextViewPr>
    <p:cViewPr>
      <p:scale>
        <a:sx n="1" d="1"/>
        <a:sy n="1" d="1"/>
      </p:scale>
      <p:origin x="0" y="0"/>
    </p:cViewPr>
  </p:notesTextViewPr>
  <p:notesViewPr>
    <p:cSldViewPr snapToGrid="0" showGuides="1">
      <p:cViewPr>
        <p:scale>
          <a:sx n="140" d="100"/>
          <a:sy n="140" d="100"/>
        </p:scale>
        <p:origin x="206"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4E74A-7B6F-42BB-8F53-CDDCD3F1DBBC}" type="datetimeFigureOut">
              <a:rPr lang="en-US" smtClean="0"/>
              <a:t>3/19/2018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44389-6CB6-4D14-A980-9EFFC75E26CE}" type="slidenum">
              <a:rPr lang="en-US" smtClean="0"/>
              <a:t>‹#›</a:t>
            </a:fld>
            <a:endParaRPr lang="en-US"/>
          </a:p>
        </p:txBody>
      </p:sp>
    </p:spTree>
    <p:extLst>
      <p:ext uri="{BB962C8B-B14F-4D97-AF65-F5344CB8AC3E}">
        <p14:creationId xmlns:p14="http://schemas.microsoft.com/office/powerpoint/2010/main" val="3926077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ARP</a:t>
            </a:r>
            <a:r>
              <a:rPr lang="en-US" i="1" dirty="0" smtClean="0">
                <a:latin typeface="Times New Roman" panose="02020603050405020304" pitchFamily="18" charset="0"/>
                <a:cs typeface="Times New Roman" panose="02020603050405020304" pitchFamily="18" charset="0"/>
              </a:rPr>
              <a:t>e</a:t>
            </a:r>
            <a:r>
              <a:rPr lang="en-US" dirty="0" smtClean="0"/>
              <a:t> is the essence – the foundation.  The Prezi works fine.  Now we need a clearer, dynamic presentation of Trust.  The following slides provide definitions and elements of trust.</a:t>
            </a:r>
            <a:endParaRPr lang="en-US" dirty="0"/>
          </a:p>
        </p:txBody>
      </p:sp>
      <p:sp>
        <p:nvSpPr>
          <p:cNvPr id="4" name="Slide Number Placeholder 3"/>
          <p:cNvSpPr>
            <a:spLocks noGrp="1"/>
          </p:cNvSpPr>
          <p:nvPr>
            <p:ph type="sldNum" sz="quarter" idx="10"/>
          </p:nvPr>
        </p:nvSpPr>
        <p:spPr/>
        <p:txBody>
          <a:bodyPr/>
          <a:lstStyle/>
          <a:p>
            <a:fld id="{78344389-6CB6-4D14-A980-9EFFC75E26CE}" type="slidenum">
              <a:rPr lang="en-US" smtClean="0"/>
              <a:t>1</a:t>
            </a:fld>
            <a:endParaRPr lang="en-US"/>
          </a:p>
        </p:txBody>
      </p:sp>
    </p:spTree>
    <p:extLst>
      <p:ext uri="{BB962C8B-B14F-4D97-AF65-F5344CB8AC3E}">
        <p14:creationId xmlns:p14="http://schemas.microsoft.com/office/powerpoint/2010/main" val="385788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History and Development of Trust:  Abridged Version.</a:t>
            </a:r>
            <a:endParaRPr lang="en-US" dirty="0" smtClean="0"/>
          </a:p>
          <a:p>
            <a:endParaRPr lang="en-US" dirty="0"/>
          </a:p>
          <a:p>
            <a:r>
              <a:rPr lang="en-US" dirty="0" smtClean="0"/>
              <a:t>Resonant </a:t>
            </a:r>
            <a:r>
              <a:rPr lang="en-US" dirty="0" smtClean="0"/>
              <a:t>Trust consists of Self-Trust, Trustworthiness, and Building Trust with others (Resonant Trust).  Self-Trust is always the starting point.  Trustworthiness follows.  Both Self-Trust and Trustworthiness are shaped by the individual.  They are the elements that they can control and are the foundation of Resonant Trust.  Resonant Trust is created with/by/among others and the individual has only limited influence to change others.</a:t>
            </a:r>
            <a:endParaRPr lang="en-US" dirty="0"/>
          </a:p>
        </p:txBody>
      </p:sp>
      <p:sp>
        <p:nvSpPr>
          <p:cNvPr id="4" name="Slide Number Placeholder 3"/>
          <p:cNvSpPr>
            <a:spLocks noGrp="1"/>
          </p:cNvSpPr>
          <p:nvPr>
            <p:ph type="sldNum" sz="quarter" idx="10"/>
          </p:nvPr>
        </p:nvSpPr>
        <p:spPr/>
        <p:txBody>
          <a:bodyPr/>
          <a:lstStyle/>
          <a:p>
            <a:fld id="{78344389-6CB6-4D14-A980-9EFFC75E26CE}" type="slidenum">
              <a:rPr lang="en-US" smtClean="0"/>
              <a:t>2</a:t>
            </a:fld>
            <a:endParaRPr lang="en-US"/>
          </a:p>
        </p:txBody>
      </p:sp>
    </p:spTree>
    <p:extLst>
      <p:ext uri="{BB962C8B-B14F-4D97-AF65-F5344CB8AC3E}">
        <p14:creationId xmlns:p14="http://schemas.microsoft.com/office/powerpoint/2010/main" val="105119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Self-Trust is the alignment of self-esteem and self-knowledge.  Both are necessary and need to be held in a dynamic equilibrium.   Poor alignment will result in various degrees of confusion, isolation, or inflated ego.  When levels of self-esteem and self-knowledge are both high then self-trust is high.</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0E487E-199A-4694-8DC8-2D03159A14B0}" type="slidenum">
              <a:rPr lang="en-US" altLang="en-US" smtClean="0"/>
              <a:pPr/>
              <a:t>3</a:t>
            </a:fld>
            <a:endParaRPr lang="en-US" altLang="en-US" smtClean="0"/>
          </a:p>
        </p:txBody>
      </p:sp>
    </p:spTree>
    <p:extLst>
      <p:ext uri="{BB962C8B-B14F-4D97-AF65-F5344CB8AC3E}">
        <p14:creationId xmlns:p14="http://schemas.microsoft.com/office/powerpoint/2010/main" val="2681667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Trustworthiness is occurs when others see you as having high integrity, pure intent, and are </a:t>
            </a:r>
            <a:r>
              <a:rPr lang="en-US" dirty="0" smtClean="0"/>
              <a:t>capable </a:t>
            </a:r>
            <a:r>
              <a:rPr lang="en-US" dirty="0" smtClean="0"/>
              <a:t>to do what is expected.  Trustworthiness also occurs when you are acting responsibly – exhibiting positive behaviors, working in collaboration, and getting the desired results.  All six elements need to areas need to be in the positive range to be seen as Trustworthiness.  Lacking in any one of the areas will </a:t>
            </a:r>
            <a:r>
              <a:rPr lang="en-US" dirty="0" err="1" smtClean="0"/>
              <a:t>jeapordize</a:t>
            </a:r>
            <a:r>
              <a:rPr lang="en-US" dirty="0" smtClean="0"/>
              <a:t> </a:t>
            </a:r>
            <a:r>
              <a:rPr lang="en-US" dirty="0" smtClean="0"/>
              <a:t>trustworthiness.</a:t>
            </a:r>
            <a:endParaRPr lang="en-US" dirty="0"/>
          </a:p>
        </p:txBody>
      </p:sp>
      <p:sp>
        <p:nvSpPr>
          <p:cNvPr id="4" name="Slide Number Placeholder 3"/>
          <p:cNvSpPr>
            <a:spLocks noGrp="1"/>
          </p:cNvSpPr>
          <p:nvPr>
            <p:ph type="sldNum" sz="quarter" idx="10"/>
          </p:nvPr>
        </p:nvSpPr>
        <p:spPr/>
        <p:txBody>
          <a:bodyPr/>
          <a:lstStyle/>
          <a:p>
            <a:fld id="{78344389-6CB6-4D14-A980-9EFFC75E26CE}" type="slidenum">
              <a:rPr lang="en-US" smtClean="0"/>
              <a:t>4</a:t>
            </a:fld>
            <a:endParaRPr lang="en-US"/>
          </a:p>
        </p:txBody>
      </p:sp>
    </p:spTree>
    <p:extLst>
      <p:ext uri="{BB962C8B-B14F-4D97-AF65-F5344CB8AC3E}">
        <p14:creationId xmlns:p14="http://schemas.microsoft.com/office/powerpoint/2010/main" val="245596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Resonant Trust is the alignment of analysis and risk and is only necessary when risk outweighs analysis (what is known).  When levels of analysis and levels of risk are equal there is no need for trust.</a:t>
            </a:r>
          </a:p>
          <a:p>
            <a:pPr eaLnBrk="1" hangingPunct="1">
              <a:spcBef>
                <a:spcPct val="0"/>
              </a:spcBef>
            </a:pPr>
            <a:endParaRPr lang="en-US" altLang="en-US" dirty="0"/>
          </a:p>
          <a:p>
            <a:pPr eaLnBrk="1" hangingPunct="1">
              <a:spcBef>
                <a:spcPct val="0"/>
              </a:spcBef>
            </a:pPr>
            <a:r>
              <a:rPr lang="en-US" altLang="en-US" dirty="0" smtClean="0"/>
              <a:t>We also assume that reflection is necessary to ensure the appropriate alignment.  Further resonant trust starts with self-trust and resonates within the individual outward to trustworthiness which is then perceived by others.  The resonant trust continues to involve others as it expands.</a:t>
            </a:r>
          </a:p>
          <a:p>
            <a:pPr eaLnBrk="1" hangingPunct="1">
              <a:spcBef>
                <a:spcPct val="0"/>
              </a:spcBef>
            </a:pPr>
            <a:endParaRPr lang="en-US" altLang="en-US" dirty="0"/>
          </a:p>
          <a:p>
            <a:pPr eaLnBrk="1" hangingPunct="1">
              <a:spcBef>
                <a:spcPct val="0"/>
              </a:spcBef>
            </a:pPr>
            <a:r>
              <a:rPr lang="en-US" altLang="en-US" dirty="0" smtClean="0"/>
              <a:t>Resonant Trust is fragile.  There are many potential elements that can limit and/or diminish both the resonance and the basic trust itself.</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0E487E-199A-4694-8DC8-2D03159A14B0}" type="slidenum">
              <a:rPr lang="en-US" altLang="en-US" smtClean="0"/>
              <a:pPr/>
              <a:t>5</a:t>
            </a:fld>
            <a:endParaRPr lang="en-US" altLang="en-US" smtClean="0"/>
          </a:p>
        </p:txBody>
      </p:sp>
    </p:spTree>
    <p:extLst>
      <p:ext uri="{BB962C8B-B14F-4D97-AF65-F5344CB8AC3E}">
        <p14:creationId xmlns:p14="http://schemas.microsoft.com/office/powerpoint/2010/main" val="216364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8DA49-070E-44F7-9465-D8C6BA0DA3AC}"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318970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8DA49-070E-44F7-9465-D8C6BA0DA3AC}"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296542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8DA49-070E-44F7-9465-D8C6BA0DA3AC}"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266276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8DA49-070E-44F7-9465-D8C6BA0DA3AC}"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125064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8DA49-070E-44F7-9465-D8C6BA0DA3AC}"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387480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8DA49-070E-44F7-9465-D8C6BA0DA3AC}"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170556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8DA49-070E-44F7-9465-D8C6BA0DA3AC}" type="datetimeFigureOut">
              <a:rPr lang="en-US" smtClean="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154631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8DA49-070E-44F7-9465-D8C6BA0DA3AC}" type="datetimeFigureOut">
              <a:rPr lang="en-US" smtClean="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356526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8DA49-070E-44F7-9465-D8C6BA0DA3AC}" type="datetimeFigureOut">
              <a:rPr lang="en-US" smtClean="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866092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8DA49-070E-44F7-9465-D8C6BA0DA3AC}"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220061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8DA49-070E-44F7-9465-D8C6BA0DA3AC}"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7561A-4ABA-4BC7-AD7C-FD85297B8F72}" type="slidenum">
              <a:rPr lang="en-US" smtClean="0"/>
              <a:t>‹#›</a:t>
            </a:fld>
            <a:endParaRPr lang="en-US"/>
          </a:p>
        </p:txBody>
      </p:sp>
    </p:spTree>
    <p:extLst>
      <p:ext uri="{BB962C8B-B14F-4D97-AF65-F5344CB8AC3E}">
        <p14:creationId xmlns:p14="http://schemas.microsoft.com/office/powerpoint/2010/main" val="328451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8DA49-070E-44F7-9465-D8C6BA0DA3AC}" type="datetimeFigureOut">
              <a:rPr lang="en-US" smtClean="0"/>
              <a:t>3/19/2018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7561A-4ABA-4BC7-AD7C-FD85297B8F72}" type="slidenum">
              <a:rPr lang="en-US" smtClean="0"/>
              <a:t>‹#›</a:t>
            </a:fld>
            <a:endParaRPr lang="en-US"/>
          </a:p>
        </p:txBody>
      </p:sp>
    </p:spTree>
    <p:extLst>
      <p:ext uri="{BB962C8B-B14F-4D97-AF65-F5344CB8AC3E}">
        <p14:creationId xmlns:p14="http://schemas.microsoft.com/office/powerpoint/2010/main" val="56768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1673"/>
            <a:ext cx="12192000" cy="6854653"/>
          </a:xfrm>
          <a:prstGeom prst="rect">
            <a:avLst/>
          </a:prstGeom>
        </p:spPr>
      </p:pic>
    </p:spTree>
    <p:extLst>
      <p:ext uri="{BB962C8B-B14F-4D97-AF65-F5344CB8AC3E}">
        <p14:creationId xmlns:p14="http://schemas.microsoft.com/office/powerpoint/2010/main" val="2622429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6845" y="1228948"/>
            <a:ext cx="2407454" cy="523220"/>
          </a:xfrm>
          <a:prstGeom prst="rect">
            <a:avLst/>
          </a:prstGeom>
          <a:noFill/>
        </p:spPr>
        <p:txBody>
          <a:bodyPr wrap="none">
            <a:spAutoFit/>
          </a:bodyPr>
          <a:lstStyle/>
          <a:p>
            <a:pPr algn="ctr">
              <a:defRPr/>
            </a:pPr>
            <a:r>
              <a:rPr lang="en-US" sz="2800" b="1" dirty="0">
                <a:ln w="12700">
                  <a:solidFill>
                    <a:schemeClr val="accent3">
                      <a:lumMod val="50000"/>
                    </a:schemeClr>
                  </a:solidFill>
                  <a:prstDash val="solid"/>
                </a:ln>
                <a:solidFill>
                  <a:srgbClr val="FFC000"/>
                </a:solidFill>
                <a:effectLst>
                  <a:innerShdw blurRad="177800">
                    <a:schemeClr val="accent3">
                      <a:lumMod val="50000"/>
                    </a:schemeClr>
                  </a:innerShdw>
                </a:effectLst>
              </a:rPr>
              <a:t>Resonant Trust</a:t>
            </a:r>
          </a:p>
        </p:txBody>
      </p:sp>
      <p:sp>
        <p:nvSpPr>
          <p:cNvPr id="5" name="32-Point Star 4"/>
          <p:cNvSpPr/>
          <p:nvPr/>
        </p:nvSpPr>
        <p:spPr>
          <a:xfrm>
            <a:off x="2128143" y="1830844"/>
            <a:ext cx="7952022" cy="4635270"/>
          </a:xfrm>
          <a:prstGeom prst="star32">
            <a:avLst/>
          </a:prstGeom>
          <a:solidFill>
            <a:schemeClr val="bg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350"/>
          </a:p>
        </p:txBody>
      </p:sp>
      <p:sp>
        <p:nvSpPr>
          <p:cNvPr id="6" name="Oval 5"/>
          <p:cNvSpPr/>
          <p:nvPr/>
        </p:nvSpPr>
        <p:spPr>
          <a:xfrm>
            <a:off x="3657598" y="2967374"/>
            <a:ext cx="4931229" cy="242105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Self-Trust</a:t>
            </a:r>
            <a:endParaRPr lang="en-US"/>
          </a:p>
        </p:txBody>
      </p:sp>
      <p:sp>
        <p:nvSpPr>
          <p:cNvPr id="7" name="Oval 6"/>
          <p:cNvSpPr/>
          <p:nvPr/>
        </p:nvSpPr>
        <p:spPr>
          <a:xfrm>
            <a:off x="4829736" y="3525786"/>
            <a:ext cx="2594327" cy="1351017"/>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377538" y="3973475"/>
            <a:ext cx="1382486" cy="400110"/>
          </a:xfrm>
          <a:prstGeom prst="rect">
            <a:avLst/>
          </a:prstGeom>
          <a:noFill/>
        </p:spPr>
        <p:txBody>
          <a:bodyPr wrap="square" rtlCol="0">
            <a:spAutoFit/>
          </a:bodyPr>
          <a:lstStyle/>
          <a:p>
            <a:r>
              <a:rPr lang="en-US" sz="2000" b="1" dirty="0" smtClean="0">
                <a:solidFill>
                  <a:srgbClr val="002060"/>
                </a:solidFill>
                <a:latin typeface="Arial" panose="020B0604020202020204" pitchFamily="34" charset="0"/>
                <a:cs typeface="Arial" panose="020B0604020202020204" pitchFamily="34" charset="0"/>
              </a:rPr>
              <a:t>Self-Trust</a:t>
            </a:r>
            <a:endParaRPr lang="en-US" sz="2000" b="1" dirty="0">
              <a:solidFill>
                <a:srgbClr val="002060"/>
              </a:solidFill>
              <a:latin typeface="Arial" panose="020B0604020202020204" pitchFamily="34" charset="0"/>
              <a:cs typeface="Arial" panose="020B0604020202020204" pitchFamily="34" charset="0"/>
            </a:endParaRPr>
          </a:p>
        </p:txBody>
      </p:sp>
      <p:sp>
        <p:nvSpPr>
          <p:cNvPr id="10" name="Rectangle 9"/>
          <p:cNvSpPr/>
          <p:nvPr/>
        </p:nvSpPr>
        <p:spPr>
          <a:xfrm>
            <a:off x="5163840" y="3087753"/>
            <a:ext cx="1894558" cy="400110"/>
          </a:xfrm>
          <a:prstGeom prst="rect">
            <a:avLst/>
          </a:prstGeom>
        </p:spPr>
        <p:txBody>
          <a:bodyPr wrap="none">
            <a:spAutoFit/>
          </a:bodyPr>
          <a:lstStyle/>
          <a:p>
            <a:r>
              <a:rPr lang="en-US" sz="2000" b="1" dirty="0" smtClean="0">
                <a:solidFill>
                  <a:srgbClr val="002060"/>
                </a:solidFill>
              </a:rPr>
              <a:t>Trustworthiness</a:t>
            </a:r>
            <a:endParaRPr lang="en-US" sz="2000" b="1" dirty="0">
              <a:solidFill>
                <a:srgbClr val="002060"/>
              </a:solidFill>
            </a:endParaRPr>
          </a:p>
        </p:txBody>
      </p:sp>
      <p:sp>
        <p:nvSpPr>
          <p:cNvPr id="11" name="Rectangle 10"/>
          <p:cNvSpPr/>
          <p:nvPr/>
        </p:nvSpPr>
        <p:spPr>
          <a:xfrm>
            <a:off x="5204831" y="2536759"/>
            <a:ext cx="1771895" cy="400110"/>
          </a:xfrm>
          <a:prstGeom prst="rect">
            <a:avLst/>
          </a:prstGeom>
        </p:spPr>
        <p:txBody>
          <a:bodyPr wrap="none">
            <a:spAutoFit/>
          </a:bodyPr>
          <a:lstStyle/>
          <a:p>
            <a:r>
              <a:rPr lang="en-US" sz="2000" b="1" dirty="0" smtClean="0">
                <a:solidFill>
                  <a:srgbClr val="002060"/>
                </a:solidFill>
              </a:rPr>
              <a:t>Resonant Trust</a:t>
            </a:r>
            <a:endParaRPr lang="en-US" sz="2000" b="1" dirty="0">
              <a:solidFill>
                <a:srgbClr val="002060"/>
              </a:solidFill>
            </a:endParaRPr>
          </a:p>
        </p:txBody>
      </p:sp>
      <p:sp>
        <p:nvSpPr>
          <p:cNvPr id="12" name="TextBox 3"/>
          <p:cNvSpPr txBox="1">
            <a:spLocks noChangeArrowheads="1"/>
          </p:cNvSpPr>
          <p:nvPr/>
        </p:nvSpPr>
        <p:spPr bwMode="auto">
          <a:xfrm>
            <a:off x="4196439" y="6613077"/>
            <a:ext cx="382188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825" dirty="0"/>
              <a:t>© Future Systems Consulting, Inc. and Breakthrough Performance, LLC 2018</a:t>
            </a:r>
          </a:p>
        </p:txBody>
      </p:sp>
    </p:spTree>
    <p:extLst>
      <p:ext uri="{BB962C8B-B14F-4D97-AF65-F5344CB8AC3E}">
        <p14:creationId xmlns:p14="http://schemas.microsoft.com/office/powerpoint/2010/main" val="2073501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5365170" y="5226051"/>
            <a:ext cx="17123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dirty="0" smtClean="0">
                <a:solidFill>
                  <a:srgbClr val="000099"/>
                </a:solidFill>
              </a:rPr>
              <a:t>Self Knowledge</a:t>
            </a:r>
            <a:endParaRPr lang="en-US" altLang="en-US" sz="1600" b="1" dirty="0">
              <a:solidFill>
                <a:srgbClr val="000099"/>
              </a:solidFill>
            </a:endParaRPr>
          </a:p>
        </p:txBody>
      </p:sp>
      <p:sp>
        <p:nvSpPr>
          <p:cNvPr id="3075" name="Text Box 6"/>
          <p:cNvSpPr txBox="1">
            <a:spLocks noChangeArrowheads="1"/>
          </p:cNvSpPr>
          <p:nvPr/>
        </p:nvSpPr>
        <p:spPr bwMode="auto">
          <a:xfrm>
            <a:off x="4028015" y="2235119"/>
            <a:ext cx="183356"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00" b="1" dirty="0" smtClean="0">
                <a:solidFill>
                  <a:srgbClr val="000099"/>
                </a:solidFill>
              </a:rPr>
              <a:t>Self</a:t>
            </a:r>
          </a:p>
          <a:p>
            <a:pPr eaLnBrk="1" hangingPunct="1">
              <a:spcBef>
                <a:spcPct val="0"/>
              </a:spcBef>
              <a:buFontTx/>
              <a:buNone/>
            </a:pPr>
            <a:endParaRPr lang="en-US" altLang="en-US" sz="1500" b="1" dirty="0">
              <a:solidFill>
                <a:srgbClr val="000099"/>
              </a:solidFill>
            </a:endParaRPr>
          </a:p>
          <a:p>
            <a:pPr eaLnBrk="1" hangingPunct="1">
              <a:spcBef>
                <a:spcPct val="0"/>
              </a:spcBef>
              <a:buFontTx/>
              <a:buNone/>
            </a:pPr>
            <a:r>
              <a:rPr lang="en-US" altLang="en-US" sz="1500" b="1" dirty="0" smtClean="0">
                <a:solidFill>
                  <a:srgbClr val="000099"/>
                </a:solidFill>
              </a:rPr>
              <a:t>Esteem</a:t>
            </a:r>
          </a:p>
          <a:p>
            <a:pPr eaLnBrk="1" hangingPunct="1">
              <a:spcBef>
                <a:spcPct val="0"/>
              </a:spcBef>
              <a:buFontTx/>
              <a:buNone/>
            </a:pPr>
            <a:endParaRPr lang="en-US" altLang="en-US" sz="1500" b="1" dirty="0">
              <a:solidFill>
                <a:srgbClr val="000099"/>
              </a:solidFill>
            </a:endParaRPr>
          </a:p>
          <a:p>
            <a:pPr eaLnBrk="1" hangingPunct="1">
              <a:spcBef>
                <a:spcPct val="0"/>
              </a:spcBef>
              <a:buFontTx/>
              <a:buNone/>
            </a:pPr>
            <a:endParaRPr lang="en-US" altLang="en-US" sz="1500" b="1" dirty="0" smtClean="0">
              <a:solidFill>
                <a:srgbClr val="000099"/>
              </a:solidFill>
            </a:endParaRPr>
          </a:p>
        </p:txBody>
      </p:sp>
      <p:sp>
        <p:nvSpPr>
          <p:cNvPr id="3076" name="Line 7"/>
          <p:cNvSpPr>
            <a:spLocks noChangeShapeType="1"/>
          </p:cNvSpPr>
          <p:nvPr/>
        </p:nvSpPr>
        <p:spPr bwMode="auto">
          <a:xfrm>
            <a:off x="4667250" y="4972050"/>
            <a:ext cx="3200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77" name="Line 8"/>
          <p:cNvSpPr>
            <a:spLocks noChangeShapeType="1"/>
          </p:cNvSpPr>
          <p:nvPr/>
        </p:nvSpPr>
        <p:spPr bwMode="auto">
          <a:xfrm flipV="1">
            <a:off x="4667250" y="2237185"/>
            <a:ext cx="35719" cy="26205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78" name="Text Box 10"/>
          <p:cNvSpPr txBox="1">
            <a:spLocks noChangeArrowheads="1"/>
          </p:cNvSpPr>
          <p:nvPr/>
        </p:nvSpPr>
        <p:spPr bwMode="auto">
          <a:xfrm>
            <a:off x="4254104" y="2165748"/>
            <a:ext cx="382190" cy="2839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050" dirty="0"/>
              <a:t> Hi</a:t>
            </a:r>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endParaRPr lang="en-US" altLang="en-US" sz="1050" dirty="0"/>
          </a:p>
          <a:p>
            <a:pPr eaLnBrk="1" hangingPunct="1">
              <a:spcBef>
                <a:spcPct val="0"/>
              </a:spcBef>
              <a:buFontTx/>
              <a:buNone/>
            </a:pPr>
            <a:r>
              <a:rPr lang="en-US" altLang="en-US" sz="1050" dirty="0"/>
              <a:t>Low</a:t>
            </a:r>
          </a:p>
        </p:txBody>
      </p:sp>
      <p:sp>
        <p:nvSpPr>
          <p:cNvPr id="3084" name="Text Box 23"/>
          <p:cNvSpPr txBox="1">
            <a:spLocks noChangeArrowheads="1"/>
          </p:cNvSpPr>
          <p:nvPr/>
        </p:nvSpPr>
        <p:spPr bwMode="auto">
          <a:xfrm>
            <a:off x="4757738" y="4639866"/>
            <a:ext cx="321434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50" b="1" dirty="0" smtClean="0">
                <a:solidFill>
                  <a:srgbClr val="000099"/>
                </a:solidFill>
              </a:rPr>
              <a:t>Confusion</a:t>
            </a:r>
            <a:r>
              <a:rPr lang="en-US" altLang="en-US" sz="1350" b="1" dirty="0">
                <a:solidFill>
                  <a:srgbClr val="000099"/>
                </a:solidFill>
              </a:rPr>
              <a:t>	                       </a:t>
            </a:r>
            <a:r>
              <a:rPr lang="en-US" altLang="en-US" sz="1350" b="1" dirty="0" smtClean="0">
                <a:solidFill>
                  <a:srgbClr val="000099"/>
                </a:solidFill>
              </a:rPr>
              <a:t>      Isolation</a:t>
            </a:r>
            <a:endParaRPr lang="en-US" altLang="en-US" sz="1350" b="1" dirty="0">
              <a:solidFill>
                <a:srgbClr val="000099"/>
              </a:solidFill>
            </a:endParaRPr>
          </a:p>
        </p:txBody>
      </p:sp>
      <p:sp>
        <p:nvSpPr>
          <p:cNvPr id="3085" name="Text Box 24"/>
          <p:cNvSpPr txBox="1">
            <a:spLocks noChangeArrowheads="1"/>
          </p:cNvSpPr>
          <p:nvPr/>
        </p:nvSpPr>
        <p:spPr bwMode="auto">
          <a:xfrm>
            <a:off x="4838700" y="2237185"/>
            <a:ext cx="3512565"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50" b="1" dirty="0" smtClean="0">
                <a:solidFill>
                  <a:srgbClr val="000099"/>
                </a:solidFill>
              </a:rPr>
              <a:t>Inflated Ego                              Self-Trust</a:t>
            </a:r>
            <a:endParaRPr lang="en-US" altLang="en-US" sz="1350" b="1" dirty="0">
              <a:solidFill>
                <a:srgbClr val="000099"/>
              </a:solidFill>
            </a:endParaRPr>
          </a:p>
        </p:txBody>
      </p:sp>
      <p:sp>
        <p:nvSpPr>
          <p:cNvPr id="3090" name="TextBox 7"/>
          <p:cNvSpPr txBox="1">
            <a:spLocks noChangeArrowheads="1"/>
          </p:cNvSpPr>
          <p:nvPr/>
        </p:nvSpPr>
        <p:spPr bwMode="auto">
          <a:xfrm>
            <a:off x="7773591" y="4972050"/>
            <a:ext cx="31290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050"/>
              <a:t>Hi</a:t>
            </a:r>
          </a:p>
        </p:txBody>
      </p:sp>
      <p:sp>
        <p:nvSpPr>
          <p:cNvPr id="3092" name="TextBox 3"/>
          <p:cNvSpPr txBox="1">
            <a:spLocks noChangeArrowheads="1"/>
          </p:cNvSpPr>
          <p:nvPr/>
        </p:nvSpPr>
        <p:spPr bwMode="auto">
          <a:xfrm>
            <a:off x="4381500" y="6057901"/>
            <a:ext cx="382188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825"/>
              <a:t>© Future Systems Consulting, Inc. and Breakthrough Performance, LLC 2018</a:t>
            </a:r>
          </a:p>
        </p:txBody>
      </p:sp>
      <p:sp>
        <p:nvSpPr>
          <p:cNvPr id="21" name="TextBox 20"/>
          <p:cNvSpPr txBox="1"/>
          <p:nvPr/>
        </p:nvSpPr>
        <p:spPr>
          <a:xfrm>
            <a:off x="5167740" y="1427015"/>
            <a:ext cx="184319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Self-Trust</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5471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7404" y="1427015"/>
            <a:ext cx="2962093"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Trustworthiness</a:t>
            </a:r>
            <a:endParaRPr lang="en-US" sz="2800" b="1" dirty="0">
              <a:latin typeface="Arial" panose="020B0604020202020204" pitchFamily="34" charset="0"/>
              <a:cs typeface="Arial" panose="020B0604020202020204" pitchFamily="34" charset="0"/>
            </a:endParaRPr>
          </a:p>
        </p:txBody>
      </p:sp>
      <p:sp>
        <p:nvSpPr>
          <p:cNvPr id="3" name="TextBox 2"/>
          <p:cNvSpPr txBox="1"/>
          <p:nvPr/>
        </p:nvSpPr>
        <p:spPr>
          <a:xfrm>
            <a:off x="4140200" y="2531533"/>
            <a:ext cx="1665841" cy="1200329"/>
          </a:xfrm>
          <a:prstGeom prst="rect">
            <a:avLst/>
          </a:prstGeom>
          <a:noFill/>
        </p:spPr>
        <p:txBody>
          <a:bodyPr wrap="none" rtlCol="0">
            <a:spAutoFit/>
          </a:bodyPr>
          <a:lstStyle/>
          <a:p>
            <a:r>
              <a:rPr lang="en-US" b="1" dirty="0" smtClean="0">
                <a:solidFill>
                  <a:srgbClr val="002060"/>
                </a:solidFill>
                <a:latin typeface="Arial" panose="020B0604020202020204" pitchFamily="34" charset="0"/>
                <a:cs typeface="Arial" panose="020B0604020202020204" pitchFamily="34" charset="0"/>
              </a:rPr>
              <a:t>Authority</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Integrity</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Intent</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Capabilities</a:t>
            </a:r>
          </a:p>
        </p:txBody>
      </p:sp>
      <p:sp>
        <p:nvSpPr>
          <p:cNvPr id="4" name="TextBox 3"/>
          <p:cNvSpPr txBox="1"/>
          <p:nvPr/>
        </p:nvSpPr>
        <p:spPr>
          <a:xfrm>
            <a:off x="6985002" y="2540000"/>
            <a:ext cx="1832553" cy="1200329"/>
          </a:xfrm>
          <a:prstGeom prst="rect">
            <a:avLst/>
          </a:prstGeom>
          <a:noFill/>
        </p:spPr>
        <p:txBody>
          <a:bodyPr wrap="none" rtlCol="0">
            <a:spAutoFit/>
          </a:bodyPr>
          <a:lstStyle/>
          <a:p>
            <a:r>
              <a:rPr lang="en-US" b="1" dirty="0" smtClean="0">
                <a:solidFill>
                  <a:srgbClr val="002060"/>
                </a:solidFill>
                <a:latin typeface="Arial" panose="020B0604020202020204" pitchFamily="34" charset="0"/>
                <a:cs typeface="Arial" panose="020B0604020202020204" pitchFamily="34" charset="0"/>
              </a:rPr>
              <a:t>Responsibility</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Behaviors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Collaboration</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Results</a:t>
            </a:r>
          </a:p>
        </p:txBody>
      </p:sp>
      <p:sp>
        <p:nvSpPr>
          <p:cNvPr id="5" name="TextBox 3"/>
          <p:cNvSpPr txBox="1">
            <a:spLocks noChangeArrowheads="1"/>
          </p:cNvSpPr>
          <p:nvPr/>
        </p:nvSpPr>
        <p:spPr bwMode="auto">
          <a:xfrm>
            <a:off x="4381500" y="6057901"/>
            <a:ext cx="382188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825"/>
              <a:t>© Future Systems Consulting, Inc. and Breakthrough Performance, LLC 2018</a:t>
            </a:r>
          </a:p>
        </p:txBody>
      </p:sp>
    </p:spTree>
    <p:extLst>
      <p:ext uri="{BB962C8B-B14F-4D97-AF65-F5344CB8AC3E}">
        <p14:creationId xmlns:p14="http://schemas.microsoft.com/office/powerpoint/2010/main" val="3397761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6210301" y="5200650"/>
            <a:ext cx="55015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50" b="1">
                <a:solidFill>
                  <a:srgbClr val="000099"/>
                </a:solidFill>
              </a:rPr>
              <a:t>Risk</a:t>
            </a:r>
          </a:p>
        </p:txBody>
      </p:sp>
      <p:sp>
        <p:nvSpPr>
          <p:cNvPr id="3075" name="Text Box 6"/>
          <p:cNvSpPr txBox="1">
            <a:spLocks noChangeArrowheads="1"/>
          </p:cNvSpPr>
          <p:nvPr/>
        </p:nvSpPr>
        <p:spPr bwMode="auto">
          <a:xfrm>
            <a:off x="4095751" y="2359819"/>
            <a:ext cx="18335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500" b="1">
                <a:solidFill>
                  <a:srgbClr val="000099"/>
                </a:solidFill>
              </a:rPr>
              <a:t>Analysis</a:t>
            </a:r>
          </a:p>
        </p:txBody>
      </p:sp>
      <p:sp>
        <p:nvSpPr>
          <p:cNvPr id="3076" name="Line 7"/>
          <p:cNvSpPr>
            <a:spLocks noChangeShapeType="1"/>
          </p:cNvSpPr>
          <p:nvPr/>
        </p:nvSpPr>
        <p:spPr bwMode="auto">
          <a:xfrm>
            <a:off x="4667250" y="4972050"/>
            <a:ext cx="3200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77" name="Line 8"/>
          <p:cNvSpPr>
            <a:spLocks noChangeShapeType="1"/>
          </p:cNvSpPr>
          <p:nvPr/>
        </p:nvSpPr>
        <p:spPr bwMode="auto">
          <a:xfrm flipV="1">
            <a:off x="4667250" y="2237185"/>
            <a:ext cx="35719" cy="26205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78" name="Text Box 10"/>
          <p:cNvSpPr txBox="1">
            <a:spLocks noChangeArrowheads="1"/>
          </p:cNvSpPr>
          <p:nvPr/>
        </p:nvSpPr>
        <p:spPr bwMode="auto">
          <a:xfrm>
            <a:off x="4254104" y="2165748"/>
            <a:ext cx="382190" cy="3162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050"/>
              <a:t> Hi</a:t>
            </a:r>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endParaRPr lang="en-US" altLang="en-US" sz="1050"/>
          </a:p>
          <a:p>
            <a:pPr eaLnBrk="1" hangingPunct="1">
              <a:spcBef>
                <a:spcPct val="0"/>
              </a:spcBef>
              <a:buFontTx/>
              <a:buNone/>
            </a:pPr>
            <a:r>
              <a:rPr lang="en-US" altLang="en-US" sz="1050"/>
              <a:t>Low</a:t>
            </a:r>
          </a:p>
        </p:txBody>
      </p:sp>
      <p:sp>
        <p:nvSpPr>
          <p:cNvPr id="3079" name="Line 17"/>
          <p:cNvSpPr>
            <a:spLocks noChangeShapeType="1"/>
          </p:cNvSpPr>
          <p:nvPr/>
        </p:nvSpPr>
        <p:spPr bwMode="auto">
          <a:xfrm>
            <a:off x="5810250" y="3600450"/>
            <a:ext cx="1200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80" name="Line 18"/>
          <p:cNvSpPr>
            <a:spLocks noChangeShapeType="1"/>
          </p:cNvSpPr>
          <p:nvPr/>
        </p:nvSpPr>
        <p:spPr bwMode="auto">
          <a:xfrm flipV="1">
            <a:off x="6381750" y="3200400"/>
            <a:ext cx="0" cy="800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81" name="Text Box 19"/>
          <p:cNvSpPr txBox="1">
            <a:spLocks noChangeArrowheads="1"/>
          </p:cNvSpPr>
          <p:nvPr/>
        </p:nvSpPr>
        <p:spPr bwMode="auto">
          <a:xfrm>
            <a:off x="6691313" y="3668316"/>
            <a:ext cx="99533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Blind</a:t>
            </a:r>
            <a:r>
              <a:rPr lang="en-US" altLang="en-US" sz="1350" b="1"/>
              <a:t> </a:t>
            </a:r>
            <a:r>
              <a:rPr lang="en-US" altLang="en-US" sz="1200" b="1"/>
              <a:t>Trust</a:t>
            </a:r>
          </a:p>
        </p:txBody>
      </p:sp>
      <p:sp>
        <p:nvSpPr>
          <p:cNvPr id="3082" name="Text Box 20"/>
          <p:cNvSpPr txBox="1">
            <a:spLocks noChangeArrowheads="1"/>
          </p:cNvSpPr>
          <p:nvPr/>
        </p:nvSpPr>
        <p:spPr bwMode="auto">
          <a:xfrm>
            <a:off x="5047060" y="3257551"/>
            <a:ext cx="1152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Limited Trust</a:t>
            </a:r>
          </a:p>
        </p:txBody>
      </p:sp>
      <p:sp>
        <p:nvSpPr>
          <p:cNvPr id="3083" name="Text Box 21"/>
          <p:cNvSpPr txBox="1">
            <a:spLocks noChangeArrowheads="1"/>
          </p:cNvSpPr>
          <p:nvPr/>
        </p:nvSpPr>
        <p:spPr bwMode="auto">
          <a:xfrm>
            <a:off x="5410201" y="3690938"/>
            <a:ext cx="7643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No Trust</a:t>
            </a:r>
          </a:p>
        </p:txBody>
      </p:sp>
      <p:sp>
        <p:nvSpPr>
          <p:cNvPr id="3084" name="Text Box 23"/>
          <p:cNvSpPr txBox="1">
            <a:spLocks noChangeArrowheads="1"/>
          </p:cNvSpPr>
          <p:nvPr/>
        </p:nvSpPr>
        <p:spPr bwMode="auto">
          <a:xfrm>
            <a:off x="4757738" y="4639866"/>
            <a:ext cx="3050835"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50" b="1">
                <a:solidFill>
                  <a:srgbClr val="000099"/>
                </a:solidFill>
              </a:rPr>
              <a:t>Indecision	                        Gullibility</a:t>
            </a:r>
          </a:p>
        </p:txBody>
      </p:sp>
      <p:sp>
        <p:nvSpPr>
          <p:cNvPr id="3085" name="Text Box 24"/>
          <p:cNvSpPr txBox="1">
            <a:spLocks noChangeArrowheads="1"/>
          </p:cNvSpPr>
          <p:nvPr/>
        </p:nvSpPr>
        <p:spPr bwMode="auto">
          <a:xfrm>
            <a:off x="4838700" y="2237185"/>
            <a:ext cx="343401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50" b="1">
                <a:solidFill>
                  <a:srgbClr val="000099"/>
                </a:solidFill>
              </a:rPr>
              <a:t>Stasis                                           Wisdom</a:t>
            </a:r>
          </a:p>
        </p:txBody>
      </p:sp>
      <p:sp>
        <p:nvSpPr>
          <p:cNvPr id="3" name="32-Point Star 2"/>
          <p:cNvSpPr/>
          <p:nvPr/>
        </p:nvSpPr>
        <p:spPr>
          <a:xfrm>
            <a:off x="6210300" y="2538412"/>
            <a:ext cx="2085975" cy="661988"/>
          </a:xfrm>
          <a:prstGeom prst="star32">
            <a:avLst/>
          </a:prstGeom>
          <a:solidFill>
            <a:schemeClr val="bg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350"/>
          </a:p>
        </p:txBody>
      </p:sp>
      <p:sp>
        <p:nvSpPr>
          <p:cNvPr id="3087" name="Text Box 22"/>
          <p:cNvSpPr txBox="1">
            <a:spLocks noChangeArrowheads="1"/>
          </p:cNvSpPr>
          <p:nvPr/>
        </p:nvSpPr>
        <p:spPr bwMode="auto">
          <a:xfrm>
            <a:off x="6667500" y="2743201"/>
            <a:ext cx="1257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Resonant Trust</a:t>
            </a:r>
          </a:p>
        </p:txBody>
      </p:sp>
      <p:cxnSp>
        <p:nvCxnSpPr>
          <p:cNvPr id="5" name="Straight Arrow Connector 4"/>
          <p:cNvCxnSpPr/>
          <p:nvPr/>
        </p:nvCxnSpPr>
        <p:spPr>
          <a:xfrm flipV="1">
            <a:off x="5124450" y="2628900"/>
            <a:ext cx="2514600" cy="1885950"/>
          </a:xfrm>
          <a:prstGeom prst="straightConnector1">
            <a:avLst/>
          </a:prstGeom>
          <a:ln w="15875">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3089" name="TextBox 5"/>
          <p:cNvSpPr txBox="1">
            <a:spLocks noChangeArrowheads="1"/>
          </p:cNvSpPr>
          <p:nvPr/>
        </p:nvSpPr>
        <p:spPr bwMode="auto">
          <a:xfrm>
            <a:off x="5410200" y="4229100"/>
            <a:ext cx="102143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50" b="1">
                <a:solidFill>
                  <a:srgbClr val="FFC000"/>
                </a:solidFill>
              </a:rPr>
              <a:t>Reflection</a:t>
            </a:r>
          </a:p>
        </p:txBody>
      </p:sp>
      <p:sp>
        <p:nvSpPr>
          <p:cNvPr id="3090" name="TextBox 7"/>
          <p:cNvSpPr txBox="1">
            <a:spLocks noChangeArrowheads="1"/>
          </p:cNvSpPr>
          <p:nvPr/>
        </p:nvSpPr>
        <p:spPr bwMode="auto">
          <a:xfrm>
            <a:off x="7773591" y="4972050"/>
            <a:ext cx="31290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050"/>
              <a:t>Hi</a:t>
            </a:r>
          </a:p>
        </p:txBody>
      </p:sp>
      <p:sp>
        <p:nvSpPr>
          <p:cNvPr id="2" name="Rectangle 1"/>
          <p:cNvSpPr/>
          <p:nvPr/>
        </p:nvSpPr>
        <p:spPr>
          <a:xfrm>
            <a:off x="5155450" y="1550685"/>
            <a:ext cx="2407454" cy="523220"/>
          </a:xfrm>
          <a:prstGeom prst="rect">
            <a:avLst/>
          </a:prstGeom>
          <a:noFill/>
        </p:spPr>
        <p:txBody>
          <a:bodyPr wrap="none">
            <a:spAutoFit/>
          </a:bodyPr>
          <a:lstStyle/>
          <a:p>
            <a:pPr algn="ctr">
              <a:defRPr/>
            </a:pPr>
            <a:r>
              <a:rPr lang="en-US" sz="2800" b="1" dirty="0">
                <a:ln w="12700">
                  <a:solidFill>
                    <a:schemeClr val="accent3">
                      <a:lumMod val="50000"/>
                    </a:schemeClr>
                  </a:solidFill>
                  <a:prstDash val="solid"/>
                </a:ln>
                <a:solidFill>
                  <a:srgbClr val="FFC000"/>
                </a:solidFill>
                <a:effectLst>
                  <a:innerShdw blurRad="177800">
                    <a:schemeClr val="accent3">
                      <a:lumMod val="50000"/>
                    </a:schemeClr>
                  </a:innerShdw>
                </a:effectLst>
              </a:rPr>
              <a:t>Resonant Trust</a:t>
            </a:r>
          </a:p>
        </p:txBody>
      </p:sp>
      <p:sp>
        <p:nvSpPr>
          <p:cNvPr id="3092" name="TextBox 3"/>
          <p:cNvSpPr txBox="1">
            <a:spLocks noChangeArrowheads="1"/>
          </p:cNvSpPr>
          <p:nvPr/>
        </p:nvSpPr>
        <p:spPr bwMode="auto">
          <a:xfrm>
            <a:off x="4381500" y="6057901"/>
            <a:ext cx="382188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825"/>
              <a:t>© Future Systems Consulting, Inc. and Breakthrough Performance, LLC 2018</a:t>
            </a:r>
          </a:p>
        </p:txBody>
      </p:sp>
    </p:spTree>
    <p:extLst>
      <p:ext uri="{BB962C8B-B14F-4D97-AF65-F5344CB8AC3E}">
        <p14:creationId xmlns:p14="http://schemas.microsoft.com/office/powerpoint/2010/main" val="3558242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459</Words>
  <Application>Microsoft Office PowerPoint</Application>
  <PresentationFormat>Widescreen</PresentationFormat>
  <Paragraphs>87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Bents</dc:creator>
  <cp:lastModifiedBy>Richard</cp:lastModifiedBy>
  <cp:revision>13</cp:revision>
  <dcterms:created xsi:type="dcterms:W3CDTF">2018-03-07T21:01:09Z</dcterms:created>
  <dcterms:modified xsi:type="dcterms:W3CDTF">2018-03-19T14:45:28Z</dcterms:modified>
</cp:coreProperties>
</file>